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5" r:id="rId3"/>
  </p:sldMasterIdLst>
  <p:sldIdLst>
    <p:sldId id="256" r:id="rId4"/>
    <p:sldId id="257" r:id="rId5"/>
    <p:sldId id="259" r:id="rId6"/>
    <p:sldId id="258" r:id="rId7"/>
    <p:sldId id="264" r:id="rId8"/>
    <p:sldId id="266" r:id="rId9"/>
    <p:sldId id="336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300" r:id="rId37"/>
    <p:sldId id="302" r:id="rId38"/>
    <p:sldId id="303" r:id="rId39"/>
    <p:sldId id="304" r:id="rId40"/>
    <p:sldId id="306" r:id="rId41"/>
    <p:sldId id="307" r:id="rId42"/>
    <p:sldId id="305" r:id="rId43"/>
    <p:sldId id="308" r:id="rId44"/>
    <p:sldId id="310" r:id="rId45"/>
    <p:sldId id="315" r:id="rId46"/>
    <p:sldId id="316" r:id="rId47"/>
    <p:sldId id="317" r:id="rId48"/>
    <p:sldId id="318" r:id="rId49"/>
    <p:sldId id="320" r:id="rId50"/>
    <p:sldId id="319" r:id="rId51"/>
    <p:sldId id="321" r:id="rId52"/>
    <p:sldId id="322" r:id="rId53"/>
    <p:sldId id="323" r:id="rId54"/>
    <p:sldId id="327" r:id="rId55"/>
    <p:sldId id="328" r:id="rId56"/>
    <p:sldId id="329" r:id="rId57"/>
    <p:sldId id="330" r:id="rId58"/>
    <p:sldId id="333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snapVertSplitter="1" vertBarState="minimized" horzBarState="maximized">
    <p:restoredLeft sz="15629" autoAdjust="0"/>
    <p:restoredTop sz="94658" autoAdjust="0"/>
  </p:normalViewPr>
  <p:slideViewPr>
    <p:cSldViewPr snapToGrid="0">
      <p:cViewPr>
        <p:scale>
          <a:sx n="100" d="100"/>
          <a:sy n="100" d="100"/>
        </p:scale>
        <p:origin x="-74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31B1C4-B6B5-4B4F-A1D2-A295FF67F57E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8AEA7-4247-4A04-94FF-55D45962E1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5C40D-D1C2-4800-B2C2-49DBC7E68AB0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E33A0-CEA4-4E8B-B88F-4A86000DC5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5F376-A539-4410-9F24-513F68258FCE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18A53-3A81-46E8-8D42-330265D327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D8B6E-ED7F-4861-AD10-0792A4BE5E46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41ECB-062F-45BD-AA28-176C4CE179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02F6A-4727-4366-9D42-9E4A54AFFAF4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8F42D-98BA-4F68-B1B6-4A35D4538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C3C02-8758-45AB-B642-0BC0DC011AB0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16BC2-72BA-442F-BDEE-561DD2354A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2D83A4-7D21-4F11-9D1A-4F9F7CAB7305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AF35D-96C3-4CCE-949D-E419E92FE5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458CA-31D5-4D66-A306-96EF07FA47E4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76B4-1FA2-46F7-8740-2F0D04B84F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9023D-552C-4B30-BC9B-0F6A7655A1BA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AD051-E04B-4113-B6C4-3B4A8E9F17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DEDBA-E91C-46DD-B3E5-882158F77024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CC31D-531D-4419-92B4-52C0AB3234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AD048-FE90-4F03-A00D-C212AD5A095C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7F5A1-B158-4ACA-8742-B254479921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20A27-F3A1-4E73-8F0E-64D79534DD21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892FC-AB98-4FEE-8428-49D6160004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0D369-12A0-44FA-A0B3-4842006A2F0D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0A36-B206-472B-9E3B-AA638E2C3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513AE-BC67-4D9D-B9DE-14DFD37D21C0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9CD42-614E-47E5-8412-2BCD0553BE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BAD4DE2F-734E-41E9-BD89-483E217DADE0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A8F4B111-B699-44E1-8421-86A0462324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69EA90DE-CDAA-4014-89EE-DD7084673D57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6EA7FA74-DF00-48F2-A514-14F441467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1828800"/>
            <a:ext cx="75438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11D3680E-4C0F-41D9-B6FE-B91CC3D1BE27}" type="datetimeFigureOut">
              <a:rPr lang="en-US" altLang="zh-CN"/>
              <a:pPr>
                <a:defRPr/>
              </a:pPr>
              <a:t>10/7/2019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4D58759A-0112-42F6-AADA-F50632AEE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77" r:id="rId3"/>
    <p:sldLayoutId id="2147483676" r:id="rId4"/>
    <p:sldLayoutId id="2147483675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6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600" kern="1200" dirty="0">
          <a:solidFill>
            <a:srgbClr val="FF0000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Arial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solidFill>
                  <a:schemeClr val="accent2"/>
                </a:solidFill>
                <a:latin typeface="Arial" charset="0"/>
                <a:ea typeface="宋体" charset="-122"/>
                <a:cs typeface="Arial" charset="0"/>
              </a:rPr>
              <a:t>The Physical Layer</a:t>
            </a:r>
          </a:p>
        </p:txBody>
      </p:sp>
      <p:sp>
        <p:nvSpPr>
          <p:cNvPr id="1843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Arial" charset="0"/>
                <a:ea typeface="宋体" charset="-122"/>
                <a:cs typeface="Arial" charset="0"/>
              </a:rPr>
              <a:t>Chapter 2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629400"/>
            <a:ext cx="8610600" cy="228600"/>
          </a:xfrm>
          <a:noFill/>
        </p:spPr>
        <p:txBody>
          <a:bodyPr/>
          <a:lstStyle/>
          <a:p>
            <a:pPr algn="ctr"/>
            <a:r>
              <a:rPr lang="en-US" altLang="zh-CN" sz="1000" i="1" smtClean="0">
                <a:latin typeface="Arial" charset="0"/>
                <a:ea typeface="宋体" charset="-122"/>
              </a:rPr>
              <a:t>Computer Networks</a:t>
            </a:r>
            <a:r>
              <a:rPr lang="en-US" altLang="zh-CN" sz="1000" smtClean="0">
                <a:latin typeface="Arial" charset="0"/>
                <a:ea typeface="宋体" charset="-122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Twisted Pairs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Category 5 UTP cable with four twisted pairs</a:t>
            </a:r>
          </a:p>
        </p:txBody>
      </p:sp>
      <p:sp>
        <p:nvSpPr>
          <p:cNvPr id="2662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26628" name="Picture 7" descr="02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1651000"/>
            <a:ext cx="869315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Coaxial Cable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coaxial cable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2362200"/>
            <a:ext cx="8880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Power Lines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network that uses household electrical wiring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209800"/>
            <a:ext cx="85439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Optics (1)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371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Three examples of a light ray from inside a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silica fiber impinging on the air/silica boundary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 at different angles.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47800"/>
            <a:ext cx="59023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Optics (2)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181600"/>
            <a:ext cx="8856662" cy="12192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Light trapped by total internal reflection.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30724" name="Picture 7" descr="02-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2155825"/>
            <a:ext cx="7810500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Transmission of Light Through Fiber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Attenuation of light through fiber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in the infrared region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233488"/>
            <a:ext cx="82391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Cables (1)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Views of a fiber cable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32772" name="Picture 7" descr="02-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9000"/>
            <a:ext cx="91440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Cables (2)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comparison of semiconductor diodes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and LEDs as light sources</a:t>
            </a:r>
          </a:p>
        </p:txBody>
      </p:sp>
      <p:sp>
        <p:nvSpPr>
          <p:cNvPr id="3379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8458200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Wireless Transmission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The Electromagnetic Spectrum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Radio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Microwave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Infrared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Light Transmission</a:t>
            </a:r>
          </a:p>
          <a:p>
            <a:pPr eaLnBrk="1" hangingPunct="1">
              <a:buFontTx/>
              <a:buChar char="•"/>
            </a:pPr>
            <a:endParaRPr lang="en-US" altLang="zh-CN" smtClean="0">
              <a:cs typeface="Arial" charset="0"/>
            </a:endParaRPr>
          </a:p>
        </p:txBody>
      </p:sp>
      <p:sp>
        <p:nvSpPr>
          <p:cNvPr id="3481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Electromagnetic Spectrum (1)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electromagnetic spectrum and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its uses for communication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115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Theoretical Basis for Data Communication</a:t>
            </a:r>
          </a:p>
        </p:txBody>
      </p:sp>
      <p:sp>
        <p:nvSpPr>
          <p:cNvPr id="19458" name="Content Placeholder 4"/>
          <p:cNvSpPr>
            <a:spLocks noGrp="1"/>
          </p:cNvSpPr>
          <p:nvPr>
            <p:ph idx="1"/>
          </p:nvPr>
        </p:nvSpPr>
        <p:spPr>
          <a:xfrm>
            <a:off x="1143000" y="2362200"/>
            <a:ext cx="7543800" cy="37639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Fourier analysis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Bandwidth-limited signals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Maximum data rate of a channel</a:t>
            </a:r>
          </a:p>
          <a:p>
            <a:pPr eaLnBrk="1" hangingPunct="1"/>
            <a:endParaRPr lang="en-US" altLang="zh-CN" smtClean="0">
              <a:cs typeface="Arial" charset="0"/>
            </a:endParaRP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Radio Transmission (1)</a:t>
            </a:r>
          </a:p>
        </p:txBody>
      </p:sp>
      <p:sp>
        <p:nvSpPr>
          <p:cNvPr id="28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In the VLF, LF, and MF bands, radio waves follow the curvature of the earth</a:t>
            </a:r>
          </a:p>
        </p:txBody>
      </p:sp>
      <p:sp>
        <p:nvSpPr>
          <p:cNvPr id="286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1671638" y="1292225"/>
          <a:ext cx="5800725" cy="4273550"/>
        </p:xfrm>
        <a:graphic>
          <a:graphicData uri="http://schemas.openxmlformats.org/presentationml/2006/ole">
            <p:oleObj spid="_x0000_s28682" name="Image" r:id="rId3" imgW="15796825" imgH="1164444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Radio Transmission (2)</a:t>
            </a:r>
          </a:p>
        </p:txBody>
      </p:sp>
      <p:sp>
        <p:nvSpPr>
          <p:cNvPr id="297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In the HF band, they bounce off the ionosphere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sp>
        <p:nvSpPr>
          <p:cNvPr id="2970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1036638" y="1630363"/>
          <a:ext cx="7070725" cy="3597275"/>
        </p:xfrm>
        <a:graphic>
          <a:graphicData uri="http://schemas.openxmlformats.org/presentationml/2006/ole">
            <p:oleObj spid="_x0000_s29703" name="Image" r:id="rId3" imgW="22882540" imgH="1164444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Politics of the Electromagnetic Spectrum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9725"/>
            <a:ext cx="8856662" cy="11430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ISM and U-NII bands used in the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United States by wireless devices</a:t>
            </a:r>
          </a:p>
        </p:txBody>
      </p:sp>
      <p:sp>
        <p:nvSpPr>
          <p:cNvPr id="4096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1604963"/>
            <a:ext cx="7894637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04800"/>
            <a:ext cx="17049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Light Transmission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12192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Convection currents can interfere with laser communication systems.  A bidirectional system with two lasers is pictured here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066800"/>
            <a:ext cx="6553200" cy="391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Communication Satellites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2033588"/>
            <a:ext cx="73152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Geostationary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Medium-Earth Orbit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Low-Earth Orbit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Satellites Versus Fiber</a:t>
            </a:r>
          </a:p>
          <a:p>
            <a:pPr eaLnBrk="1" hangingPunct="1">
              <a:buFontTx/>
              <a:buChar char="•"/>
            </a:pPr>
            <a:endParaRPr lang="en-US" altLang="zh-CN" smtClean="0">
              <a:cs typeface="Arial" charset="0"/>
            </a:endParaRP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Communication Satellites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5240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Communication satellites, some properties, including: altitude above earth, round-trip delay time, number of satellites for global coverage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71600"/>
            <a:ext cx="58102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Geostationary Satellites (1)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principal satellite bands</a:t>
            </a:r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1981200"/>
            <a:ext cx="8805863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Geostationary Satellites (2)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VSATs using a hub.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371600"/>
            <a:ext cx="6057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(1)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Iridium satellites form six necklaces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around the earth.</a:t>
            </a: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371600"/>
            <a:ext cx="6092825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(2)</a:t>
            </a:r>
          </a:p>
        </p:txBody>
      </p:sp>
      <p:sp>
        <p:nvSpPr>
          <p:cNvPr id="378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Relaying in space.</a:t>
            </a:r>
          </a:p>
        </p:txBody>
      </p:sp>
      <p:sp>
        <p:nvSpPr>
          <p:cNvPr id="3789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2492375" y="1397000"/>
          <a:ext cx="4789488" cy="4064000"/>
        </p:xfrm>
        <a:graphic>
          <a:graphicData uri="http://schemas.openxmlformats.org/presentationml/2006/ole">
            <p:oleObj spid="_x0000_s37895" name="Image" r:id="rId3" imgW="20952381" imgH="1777777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Fourier</a:t>
            </a:r>
            <a:r>
              <a:rPr altLang="zh-CN" smtClean="0">
                <a:cs typeface="Arial" charset="0"/>
              </a:rPr>
              <a:t> </a:t>
            </a:r>
            <a:r>
              <a:rPr altLang="zh-CN" smtClean="0">
                <a:latin typeface="Arial" charset="0"/>
                <a:cs typeface="Arial" charset="0"/>
              </a:rPr>
              <a:t>Analysis</a:t>
            </a:r>
          </a:p>
        </p:txBody>
      </p:sp>
      <p:sp>
        <p:nvSpPr>
          <p:cNvPr id="20482" name="Content Placeholder 4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6783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We model the behavior of variation of voltage or current with mathematical functions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Fourier series is used</a:t>
            </a:r>
          </a:p>
          <a:p>
            <a:pPr eaLnBrk="1" hangingPunct="1"/>
            <a:endParaRPr lang="en-US" altLang="zh-CN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altLang="zh-CN" sz="280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Function reconstructed with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19400"/>
            <a:ext cx="69151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4495800"/>
            <a:ext cx="85820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(3)</a:t>
            </a:r>
          </a:p>
        </p:txBody>
      </p:sp>
      <p:sp>
        <p:nvSpPr>
          <p:cNvPr id="389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Relaying on the ground</a:t>
            </a:r>
          </a:p>
        </p:txBody>
      </p:sp>
      <p:sp>
        <p:nvSpPr>
          <p:cNvPr id="3892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535238" y="1397000"/>
          <a:ext cx="4075112" cy="4064000"/>
        </p:xfrm>
        <a:graphic>
          <a:graphicData uri="http://schemas.openxmlformats.org/presentationml/2006/ole">
            <p:oleObj spid="_x0000_s38919" name="Image" r:id="rId3" imgW="17828571" imgH="1777777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Modulation and Multiplexing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4475" y="2033588"/>
            <a:ext cx="7629525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Baseband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Passband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Frequency Division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Time Division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Code Division Multiplexing</a:t>
            </a:r>
          </a:p>
          <a:p>
            <a:pPr eaLnBrk="1" hangingPunct="1">
              <a:buFontTx/>
              <a:buChar char="•"/>
            </a:pPr>
            <a:endParaRPr lang="en-US" altLang="zh-CN" smtClean="0">
              <a:cs typeface="Arial" charset="0"/>
            </a:endParaRP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Baseband Transmission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it-IT" altLang="zh-CN" sz="2400" smtClean="0">
                <a:latin typeface="Arial" charset="0"/>
                <a:cs typeface="Arial" charset="0"/>
              </a:rPr>
              <a:t>Line codes: </a:t>
            </a:r>
            <a:r>
              <a:rPr lang="it-IT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it-IT" altLang="zh-CN" sz="2400" smtClean="0">
                <a:latin typeface="Arial" charset="0"/>
                <a:cs typeface="Arial" charset="0"/>
              </a:rPr>
              <a:t>Bits, </a:t>
            </a:r>
            <a:r>
              <a:rPr lang="it-IT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it-IT" altLang="zh-CN" sz="2400" smtClean="0">
                <a:latin typeface="Arial" charset="0"/>
                <a:cs typeface="Arial" charset="0"/>
              </a:rPr>
              <a:t>NRZ, </a:t>
            </a:r>
            <a:r>
              <a:rPr lang="it-IT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(c) </a:t>
            </a:r>
            <a:r>
              <a:rPr lang="it-IT" altLang="zh-CN" sz="2400" smtClean="0">
                <a:latin typeface="Arial" charset="0"/>
                <a:cs typeface="Arial" charset="0"/>
              </a:rPr>
              <a:t>NRZI, </a:t>
            </a:r>
            <a:br>
              <a:rPr lang="it-IT" altLang="zh-CN" sz="2400" smtClean="0">
                <a:latin typeface="Arial" charset="0"/>
                <a:cs typeface="Arial" charset="0"/>
              </a:rPr>
            </a:br>
            <a:r>
              <a:rPr lang="it-IT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(d) </a:t>
            </a:r>
            <a:r>
              <a:rPr lang="it-IT" altLang="zh-CN" sz="2400" smtClean="0">
                <a:latin typeface="Arial" charset="0"/>
                <a:cs typeface="Arial" charset="0"/>
              </a:rPr>
              <a:t>Manchester, </a:t>
            </a:r>
            <a:r>
              <a:rPr lang="it-IT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(e) </a:t>
            </a:r>
            <a:r>
              <a:rPr lang="it-IT" altLang="zh-CN" sz="2400" smtClean="0">
                <a:latin typeface="Arial" charset="0"/>
                <a:cs typeface="Arial" charset="0"/>
              </a:rPr>
              <a:t>Bipolar </a:t>
            </a:r>
            <a:r>
              <a:rPr lang="en-US" altLang="zh-CN" sz="2400" smtClean="0">
                <a:latin typeface="Arial" charset="0"/>
                <a:cs typeface="Arial" charset="0"/>
              </a:rPr>
              <a:t>or AMI.</a:t>
            </a:r>
          </a:p>
        </p:txBody>
      </p:sp>
      <p:sp>
        <p:nvSpPr>
          <p:cNvPr id="5222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609725"/>
            <a:ext cx="619125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Passband Transmission (1)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3716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A binary signal. </a:t>
            </a: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Amplitude shift keying.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(c) </a:t>
            </a:r>
            <a:r>
              <a:rPr lang="en-US" altLang="zh-CN" sz="2400" smtClean="0">
                <a:latin typeface="Arial" charset="0"/>
                <a:cs typeface="Arial" charset="0"/>
              </a:rPr>
              <a:t>Frequency  shift keying. (d) Phase shift keying.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90600"/>
            <a:ext cx="48768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Code Division Multiplexing (1)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5410200"/>
            <a:ext cx="8001000" cy="1143000"/>
          </a:xfrm>
        </p:spPr>
        <p:txBody>
          <a:bodyPr/>
          <a:lstStyle/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Chip sequences for four stations.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Signals the sequences represent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325" y="2438400"/>
            <a:ext cx="831691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Public Switched Telephone Network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Structure of the telephone system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Politics of telephones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Local loop: modems, ADSL, and fiber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Trunks and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Switching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(1)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5257800"/>
            <a:ext cx="6705600" cy="1143000"/>
          </a:xfrm>
        </p:spPr>
        <p:txBody>
          <a:bodyPr/>
          <a:lstStyle/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Fully interconnected network.  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Centralized switch.  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Two-level hierarchy.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28800"/>
            <a:ext cx="779938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(2)</a:t>
            </a:r>
          </a:p>
        </p:txBody>
      </p:sp>
      <p:sp>
        <p:nvSpPr>
          <p:cNvPr id="532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typical circuit route for a long-distance call.</a:t>
            </a:r>
          </a:p>
        </p:txBody>
      </p:sp>
      <p:sp>
        <p:nvSpPr>
          <p:cNvPr id="5325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868363" y="2352675"/>
          <a:ext cx="7407275" cy="2152650"/>
        </p:xfrm>
        <a:graphic>
          <a:graphicData uri="http://schemas.openxmlformats.org/presentationml/2006/ole">
            <p:oleObj spid="_x0000_s53255" name="Image" r:id="rId3" imgW="25396825" imgH="737777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(3)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559800" cy="451961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Arial" charset="0"/>
                <a:cs typeface="Arial" charset="0"/>
              </a:rPr>
              <a:t>Major Components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Local loops analog twisted pairs to houses, businesses).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Trunks (digital fiber optic links between switching offices).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Switching offices (calls are moved from one trunk to another).</a:t>
            </a:r>
          </a:p>
        </p:txBody>
      </p:sp>
      <p:sp>
        <p:nvSpPr>
          <p:cNvPr id="6144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Politics of Telephones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4478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relationship of LATAs, LECs, and IXCs.  Circles are LEC switching offices.   Hexagons belong to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IXC whose number is in it.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66800"/>
            <a:ext cx="6386513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Bandwidth-Limited Signals (1)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</a:t>
            </a:r>
            <a:r>
              <a:rPr lang="en-US" altLang="zh-CN" smtClean="0">
                <a:cs typeface="Arial" charset="0"/>
              </a:rPr>
              <a:t> </a:t>
            </a:r>
            <a:r>
              <a:rPr lang="en-US" altLang="zh-CN" sz="2400" smtClean="0">
                <a:latin typeface="Arial" charset="0"/>
                <a:cs typeface="Arial" charset="0"/>
              </a:rPr>
              <a:t>binary signal and its root-mean-square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Fourier amplitudes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2209800"/>
            <a:ext cx="7764463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Telephone Modems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4876800"/>
            <a:ext cx="8856662" cy="16764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Use of both analog and digital transmission for  computer -to-computer call.  Conversion done by modems and codecs.</a:t>
            </a: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53757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Subscriber Lines (1)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5626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Bandwidth versus distance over Category 3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UTP for DSL.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1676400"/>
            <a:ext cx="6975475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Subscriber Lines (3)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867400"/>
            <a:ext cx="8856662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typical ADSL equipment configuration.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443038"/>
            <a:ext cx="69056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SONET/SDH (2)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SONET and SDH multiplex rates.</a:t>
            </a:r>
          </a:p>
        </p:txBody>
      </p:sp>
      <p:sp>
        <p:nvSpPr>
          <p:cNvPr id="6656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784350"/>
            <a:ext cx="85772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Wavelength Division Multiplexing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Wavelength division multiplexing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447800"/>
            <a:ext cx="79343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42975"/>
            <a:ext cx="69056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(1)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674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Circuit switching. </a:t>
            </a: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Packet switching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(2)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Timing of events in </a:t>
            </a: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circuit switching,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packet switching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3113" y="1081088"/>
            <a:ext cx="50577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(3)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comparison of circuit-switched and packet-switched networks.</a:t>
            </a:r>
          </a:p>
        </p:txBody>
      </p:sp>
      <p:sp>
        <p:nvSpPr>
          <p:cNvPr id="7065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706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163" y="1409700"/>
            <a:ext cx="8577262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Mobile Telephone System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5" y="2033588"/>
            <a:ext cx="85344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First-Generation (1G) Mobile Phones Analog Voice</a:t>
            </a:r>
          </a:p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Second-Generation (2G) Mobile Phones Digital Voice</a:t>
            </a:r>
          </a:p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Third-Generation (3G) Mobile Phones Digital Voice + Data</a:t>
            </a:r>
          </a:p>
          <a:p>
            <a:pPr eaLnBrk="1" hangingPunct="1">
              <a:buFontTx/>
              <a:buChar char="•"/>
            </a:pPr>
            <a:endParaRPr lang="en-US" altLang="zh-CN" sz="2400" smtClean="0">
              <a:cs typeface="Arial" charset="0"/>
            </a:endParaRPr>
          </a:p>
        </p:txBody>
      </p:sp>
      <p:sp>
        <p:nvSpPr>
          <p:cNvPr id="7475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Advanced Mobile Phone System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10200"/>
            <a:ext cx="8534400" cy="11430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Frequencies are not reused in adjacent cells.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To add more users, smaller cells can be used.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7564438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Bandwidth-Limited Signals (6)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Relation between data rate and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harmonics for our example</a:t>
            </a:r>
            <a:r>
              <a:rPr lang="en-US" altLang="zh-CN" smtClean="0">
                <a:cs typeface="Arial" charset="0"/>
              </a:rPr>
              <a:t>.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2253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77963"/>
            <a:ext cx="77724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GSM—The Global System for Mobile Communications (1)</a:t>
            </a:r>
          </a:p>
        </p:txBody>
      </p:sp>
      <p:sp>
        <p:nvSpPr>
          <p:cNvPr id="716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GSM mobile network architecture.</a:t>
            </a:r>
          </a:p>
        </p:txBody>
      </p:sp>
      <p:sp>
        <p:nvSpPr>
          <p:cNvPr id="7169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1212850" y="2090738"/>
          <a:ext cx="6718300" cy="2676525"/>
        </p:xfrm>
        <a:graphic>
          <a:graphicData uri="http://schemas.openxmlformats.org/presentationml/2006/ole">
            <p:oleObj spid="_x0000_s71687" name="Image" r:id="rId3" imgW="27619048" imgH="1100952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GSM—The Global System for Mobile Communications (2)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1430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GSM uses 124 frequency channels, each of which uses an eight-slot TDM system. </a:t>
            </a:r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1676400"/>
            <a:ext cx="78390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Cable Television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33588"/>
            <a:ext cx="76962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Community antenna television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Internet over cable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Spectrum allocation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Cable modems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ADSL versus cable</a:t>
            </a:r>
          </a:p>
          <a:p>
            <a:pPr eaLnBrk="1" hangingPunct="1">
              <a:buFontTx/>
              <a:buChar char="•"/>
            </a:pPr>
            <a:endParaRPr lang="en-US" altLang="zh-CN" b="1" smtClean="0">
              <a:cs typeface="Arial" charset="0"/>
            </a:endParaRPr>
          </a:p>
          <a:p>
            <a:pPr eaLnBrk="1" hangingPunct="1">
              <a:buFontTx/>
              <a:buChar char="•"/>
            </a:pPr>
            <a:endParaRPr lang="en-US" altLang="zh-CN" smtClean="0">
              <a:cs typeface="Arial" charset="0"/>
            </a:endParaRPr>
          </a:p>
        </p:txBody>
      </p:sp>
      <p:sp>
        <p:nvSpPr>
          <p:cNvPr id="7680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Community Antenna Television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An early cable television system</a:t>
            </a: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981200"/>
            <a:ext cx="87820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Internet over Cable (1)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Cable television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581150"/>
            <a:ext cx="67818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Internet over Cable (2)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fixed telephone system.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25" y="1600200"/>
            <a:ext cx="73469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End</a:t>
            </a:r>
          </a:p>
        </p:txBody>
      </p:sp>
      <p:sp>
        <p:nvSpPr>
          <p:cNvPr id="8089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solidFill>
                  <a:schemeClr val="tx1"/>
                </a:solidFill>
                <a:latin typeface="Arial" charset="0"/>
                <a:cs typeface="Arial" charset="0"/>
              </a:rPr>
              <a:t>Chapter 2</a:t>
            </a:r>
          </a:p>
        </p:txBody>
      </p:sp>
      <p:sp>
        <p:nvSpPr>
          <p:cNvPr id="8089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Maximum Data Rate of a Channel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33588"/>
            <a:ext cx="86868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dirty="0" err="1" smtClean="0">
                <a:latin typeface="Arial" charset="0"/>
                <a:cs typeface="Arial" charset="0"/>
              </a:rPr>
              <a:t>Nyquist’s</a:t>
            </a:r>
            <a:r>
              <a:rPr lang="en-US" altLang="zh-CN" sz="2800" dirty="0" smtClean="0">
                <a:latin typeface="Arial" charset="0"/>
                <a:cs typeface="Arial" charset="0"/>
              </a:rPr>
              <a:t> theorem: B bandwidth, V discrete levels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Maximum data rate = 2 B log</a:t>
            </a:r>
            <a:r>
              <a:rPr lang="en-US" altLang="zh-CN" sz="1600" dirty="0" smtClean="0">
                <a:latin typeface="Arial" charset="0"/>
                <a:cs typeface="Arial" charset="0"/>
              </a:rPr>
              <a:t>2</a:t>
            </a:r>
            <a:r>
              <a:rPr lang="en-US" altLang="zh-CN" sz="2800" dirty="0" smtClean="0">
                <a:latin typeface="Arial" charset="0"/>
                <a:cs typeface="Arial" charset="0"/>
              </a:rPr>
              <a:t>V bits/sec</a:t>
            </a:r>
          </a:p>
          <a:p>
            <a:pPr eaLnBrk="1" hangingPunct="1">
              <a:buFont typeface="Arial" charset="0"/>
              <a:buNone/>
            </a:pPr>
            <a:endParaRPr lang="en-US" altLang="zh-CN" sz="28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Shannon’s formula for capacity of a noisy channel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S/N signal-to-noise ratio</a:t>
            </a:r>
          </a:p>
        </p:txBody>
      </p:sp>
      <p:pic>
        <p:nvPicPr>
          <p:cNvPr id="23555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4972050"/>
            <a:ext cx="74866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solidFill>
                  <a:schemeClr val="tx1"/>
                </a:solidFill>
              </a:rPr>
              <a:t>EXAMPLES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206500"/>
            <a:ext cx="8134350" cy="4297363"/>
          </a:xfrm>
        </p:spPr>
        <p:txBody>
          <a:bodyPr/>
          <a:lstStyle/>
          <a:p>
            <a:r>
              <a:rPr lang="en-US" altLang="zh-CN" dirty="0" err="1" smtClean="0">
                <a:latin typeface="Arial" charset="0"/>
                <a:cs typeface="Arial" charset="0"/>
              </a:rPr>
              <a:t>Nyquist’s</a:t>
            </a:r>
            <a:r>
              <a:rPr lang="en-US" altLang="zh-CN" dirty="0" smtClean="0">
                <a:latin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cs typeface="Arial" charset="0"/>
              </a:rPr>
              <a:t>theorem:</a:t>
            </a:r>
            <a:r>
              <a:rPr lang="zh-CN" altLang="en-US" dirty="0" smtClean="0"/>
              <a:t>比特率</a:t>
            </a:r>
            <a:r>
              <a:rPr lang="en-US" altLang="zh-CN" dirty="0" smtClean="0"/>
              <a:t>=</a:t>
            </a:r>
            <a:r>
              <a:rPr lang="zh-CN" altLang="en-US" dirty="0" smtClean="0"/>
              <a:t>波特率*</a:t>
            </a:r>
            <a:r>
              <a:rPr lang="en-US" altLang="zh-CN" dirty="0" smtClean="0">
                <a:latin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cs typeface="Arial" charset="0"/>
              </a:rPr>
              <a:t>log</a:t>
            </a:r>
            <a:r>
              <a:rPr lang="en-US" altLang="zh-CN" sz="1800" dirty="0" smtClean="0">
                <a:latin typeface="Arial" charset="0"/>
                <a:cs typeface="Arial" charset="0"/>
              </a:rPr>
              <a:t>2</a:t>
            </a:r>
            <a:r>
              <a:rPr lang="en-US" altLang="zh-CN" dirty="0" smtClean="0">
                <a:latin typeface="Arial" charset="0"/>
                <a:cs typeface="Arial" charset="0"/>
              </a:rPr>
              <a:t>V</a:t>
            </a:r>
          </a:p>
          <a:p>
            <a:r>
              <a:rPr lang="en-US" altLang="zh-CN" dirty="0" smtClean="0">
                <a:latin typeface="Arial" charset="0"/>
                <a:cs typeface="Arial" charset="0"/>
              </a:rPr>
              <a:t>Q1</a:t>
            </a:r>
            <a:r>
              <a:rPr lang="zh-CN" altLang="en-US" dirty="0" smtClean="0">
                <a:latin typeface="Arial" charset="0"/>
                <a:cs typeface="Arial" charset="0"/>
              </a:rPr>
              <a:t>：对于带宽为</a:t>
            </a:r>
            <a:r>
              <a:rPr lang="en-US" altLang="zh-CN" dirty="0" smtClean="0">
                <a:latin typeface="Arial" charset="0"/>
                <a:cs typeface="Arial" charset="0"/>
              </a:rPr>
              <a:t>4000HZ</a:t>
            </a:r>
            <a:r>
              <a:rPr lang="zh-CN" altLang="en-US" dirty="0" smtClean="0">
                <a:latin typeface="Arial" charset="0"/>
                <a:cs typeface="Arial" charset="0"/>
              </a:rPr>
              <a:t>的低通信道，采用</a:t>
            </a:r>
            <a:r>
              <a:rPr lang="en-US" altLang="zh-CN" dirty="0" smtClean="0">
                <a:latin typeface="Arial" charset="0"/>
                <a:cs typeface="Arial" charset="0"/>
              </a:rPr>
              <a:t>16</a:t>
            </a:r>
            <a:r>
              <a:rPr lang="zh-CN" altLang="en-US" dirty="0" smtClean="0">
                <a:latin typeface="Arial" charset="0"/>
                <a:cs typeface="Arial" charset="0"/>
              </a:rPr>
              <a:t>种不同的物理状态来表示数据，按</a:t>
            </a:r>
            <a:r>
              <a:rPr lang="en-US" altLang="zh-CN" dirty="0" err="1" smtClean="0">
                <a:latin typeface="Arial" charset="0"/>
                <a:cs typeface="Arial" charset="0"/>
              </a:rPr>
              <a:t>Nyquist</a:t>
            </a:r>
            <a:r>
              <a:rPr lang="zh-CN" altLang="en-US" dirty="0" smtClean="0">
                <a:latin typeface="Arial" charset="0"/>
                <a:cs typeface="Arial" charset="0"/>
              </a:rPr>
              <a:t>定理，信道的最大传输速率是多少？</a:t>
            </a:r>
            <a:endParaRPr lang="en-US" altLang="zh-CN" dirty="0" smtClean="0">
              <a:latin typeface="Arial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cs typeface="Arial" charset="0"/>
              </a:rPr>
              <a:t>Q2: </a:t>
            </a:r>
            <a:r>
              <a:rPr lang="zh-CN" altLang="en-US" dirty="0" smtClean="0">
                <a:latin typeface="Arial" charset="0"/>
                <a:cs typeface="Arial" charset="0"/>
              </a:rPr>
              <a:t>电话系统的信道带宽</a:t>
            </a:r>
            <a:r>
              <a:rPr lang="en-US" altLang="zh-CN" dirty="0" smtClean="0">
                <a:latin typeface="Arial" charset="0"/>
                <a:cs typeface="Arial" charset="0"/>
              </a:rPr>
              <a:t>3000HZ,</a:t>
            </a:r>
            <a:r>
              <a:rPr lang="zh-CN" altLang="en-US" dirty="0" smtClean="0">
                <a:latin typeface="Arial" charset="0"/>
                <a:cs typeface="Arial" charset="0"/>
              </a:rPr>
              <a:t>信噪比</a:t>
            </a:r>
            <a:r>
              <a:rPr lang="en-US" altLang="zh-CN" dirty="0" smtClean="0">
                <a:latin typeface="Arial" charset="0"/>
                <a:cs typeface="Arial" charset="0"/>
              </a:rPr>
              <a:t>30dB,</a:t>
            </a:r>
            <a:r>
              <a:rPr lang="zh-CN" altLang="en-US" dirty="0" smtClean="0">
                <a:latin typeface="Arial" charset="0"/>
                <a:cs typeface="Arial" charset="0"/>
              </a:rPr>
              <a:t>该系统的最大数据传输率为多少？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Guided Transmission Media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2043113"/>
            <a:ext cx="67818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Magnetic media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Twisted pairs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Coaxial cable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Power lines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Fiber optics</a:t>
            </a:r>
          </a:p>
          <a:p>
            <a:pPr eaLnBrk="1" hangingPunct="1">
              <a:buFontTx/>
              <a:buChar char="•"/>
            </a:pPr>
            <a:endParaRPr lang="en-US" altLang="zh-CN" smtClean="0">
              <a:cs typeface="Arial" charset="0"/>
            </a:endParaRPr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Magnetic Media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76400"/>
            <a:ext cx="7086600" cy="48768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Write data onto magnetic media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Disks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Tapes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Data transmission speed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Never underestimate the bandwidth of a station wagon full of tapes hurtling down the highway.</a:t>
            </a:r>
          </a:p>
        </p:txBody>
      </p:sp>
      <p:sp>
        <p:nvSpPr>
          <p:cNvPr id="2560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smtClean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smtClean="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TanenbaumTemplate2</Template>
  <TotalTime>590</TotalTime>
  <Words>1892</Words>
  <Application>Microsoft Office PowerPoint</Application>
  <PresentationFormat>全屏显示(4:3)</PresentationFormat>
  <Paragraphs>214</Paragraphs>
  <Slides>56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0" baseType="lpstr">
      <vt:lpstr>Tannenbaum</vt:lpstr>
      <vt:lpstr>1_Tannenbaum</vt:lpstr>
      <vt:lpstr>Custom Design</vt:lpstr>
      <vt:lpstr>Image</vt:lpstr>
      <vt:lpstr>The Physical Layer</vt:lpstr>
      <vt:lpstr>Theoretical Basis for Data Communication</vt:lpstr>
      <vt:lpstr>Fourier Analysis</vt:lpstr>
      <vt:lpstr>Bandwidth-Limited Signals (1)</vt:lpstr>
      <vt:lpstr>Bandwidth-Limited Signals (6)</vt:lpstr>
      <vt:lpstr>The Maximum Data Rate of a Channel</vt:lpstr>
      <vt:lpstr>EXAMPLES</vt:lpstr>
      <vt:lpstr>Guided Transmission Media</vt:lpstr>
      <vt:lpstr>Magnetic Media</vt:lpstr>
      <vt:lpstr>Twisted Pairs</vt:lpstr>
      <vt:lpstr>Coaxial Cable</vt:lpstr>
      <vt:lpstr>Power Lines</vt:lpstr>
      <vt:lpstr>Fiber Optics (1)</vt:lpstr>
      <vt:lpstr>Fiber Optics (2)</vt:lpstr>
      <vt:lpstr>Transmission of Light Through Fiber</vt:lpstr>
      <vt:lpstr>Fiber Cables (1)</vt:lpstr>
      <vt:lpstr>Fiber Cables (2)</vt:lpstr>
      <vt:lpstr>Wireless Transmission</vt:lpstr>
      <vt:lpstr>The Electromagnetic Spectrum (1)</vt:lpstr>
      <vt:lpstr>Radio Transmission (1)</vt:lpstr>
      <vt:lpstr>Radio Transmission (2)</vt:lpstr>
      <vt:lpstr>The Politics of the Electromagnetic Spectrum</vt:lpstr>
      <vt:lpstr>Light Transmission</vt:lpstr>
      <vt:lpstr>Communication Satellites</vt:lpstr>
      <vt:lpstr>Communication Satellites</vt:lpstr>
      <vt:lpstr>Geostationary Satellites (1)</vt:lpstr>
      <vt:lpstr>Geostationary Satellites (2)</vt:lpstr>
      <vt:lpstr>Low-Earth Orbit Satellites (1)</vt:lpstr>
      <vt:lpstr>Low-Earth Orbit Satellites (2)</vt:lpstr>
      <vt:lpstr>Low-Earth Orbit Satellites (3)</vt:lpstr>
      <vt:lpstr>Digital Modulation and Multiplexing</vt:lpstr>
      <vt:lpstr>Baseband Transmission</vt:lpstr>
      <vt:lpstr>Passband Transmission (1)</vt:lpstr>
      <vt:lpstr>Code Division Multiplexing (1)</vt:lpstr>
      <vt:lpstr>The Public Switched Telephone Network</vt:lpstr>
      <vt:lpstr>Structure of the Telephone System (1)</vt:lpstr>
      <vt:lpstr>Structure of the Telephone System (2)</vt:lpstr>
      <vt:lpstr>Structure of the Telephone System (3)</vt:lpstr>
      <vt:lpstr>The Politics of Telephones</vt:lpstr>
      <vt:lpstr>Telephone Modems</vt:lpstr>
      <vt:lpstr>Digital Subscriber Lines (1)</vt:lpstr>
      <vt:lpstr>Digital Subscriber Lines (3)</vt:lpstr>
      <vt:lpstr>SONET/SDH (2)</vt:lpstr>
      <vt:lpstr>Wavelength Division Multiplexing</vt:lpstr>
      <vt:lpstr>Circuit Switching/Packet Switching (1)</vt:lpstr>
      <vt:lpstr>Circuit Switching/Packet Switching (2)</vt:lpstr>
      <vt:lpstr>Circuit Switching/Packet Switching (3)</vt:lpstr>
      <vt:lpstr>Mobile Telephone System</vt:lpstr>
      <vt:lpstr>Advanced Mobile Phone System</vt:lpstr>
      <vt:lpstr>GSM—The Global System for Mobile Communications (1)</vt:lpstr>
      <vt:lpstr>GSM—The Global System for Mobile Communications (2)</vt:lpstr>
      <vt:lpstr>Cable Television</vt:lpstr>
      <vt:lpstr>Community Antenna Television</vt:lpstr>
      <vt:lpstr>Internet over Cable (1)</vt:lpstr>
      <vt:lpstr>Internet over Cable (2)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Steve_2</dc:creator>
  <cp:lastModifiedBy>apple</cp:lastModifiedBy>
  <cp:revision>75</cp:revision>
  <dcterms:created xsi:type="dcterms:W3CDTF">2010-05-05T13:59:50Z</dcterms:created>
  <dcterms:modified xsi:type="dcterms:W3CDTF">2019-10-07T15:51:20Z</dcterms:modified>
</cp:coreProperties>
</file>